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2"/>
  </p:notesMasterIdLst>
  <p:sldIdLst>
    <p:sldId id="359" r:id="rId2"/>
    <p:sldId id="361" r:id="rId3"/>
    <p:sldId id="360" r:id="rId4"/>
    <p:sldId id="382" r:id="rId5"/>
    <p:sldId id="367" r:id="rId6"/>
    <p:sldId id="392" r:id="rId7"/>
    <p:sldId id="415" r:id="rId8"/>
    <p:sldId id="388" r:id="rId9"/>
    <p:sldId id="416" r:id="rId10"/>
    <p:sldId id="417" r:id="rId11"/>
    <p:sldId id="369" r:id="rId12"/>
    <p:sldId id="435" r:id="rId13"/>
    <p:sldId id="418" r:id="rId14"/>
    <p:sldId id="419" r:id="rId15"/>
    <p:sldId id="404" r:id="rId16"/>
    <p:sldId id="420" r:id="rId17"/>
    <p:sldId id="421" r:id="rId18"/>
    <p:sldId id="389" r:id="rId19"/>
    <p:sldId id="422" r:id="rId20"/>
    <p:sldId id="423" r:id="rId21"/>
    <p:sldId id="390" r:id="rId22"/>
    <p:sldId id="424" r:id="rId23"/>
    <p:sldId id="425" r:id="rId24"/>
    <p:sldId id="426" r:id="rId25"/>
    <p:sldId id="391" r:id="rId26"/>
    <p:sldId id="427" r:id="rId27"/>
    <p:sldId id="428" r:id="rId28"/>
    <p:sldId id="429" r:id="rId29"/>
    <p:sldId id="386" r:id="rId30"/>
    <p:sldId id="405" r:id="rId31"/>
    <p:sldId id="431" r:id="rId32"/>
    <p:sldId id="432" r:id="rId33"/>
    <p:sldId id="433" r:id="rId34"/>
    <p:sldId id="434" r:id="rId35"/>
    <p:sldId id="387" r:id="rId36"/>
    <p:sldId id="393" r:id="rId37"/>
    <p:sldId id="371" r:id="rId38"/>
    <p:sldId id="379" r:id="rId39"/>
    <p:sldId id="381" r:id="rId40"/>
    <p:sldId id="296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FF"/>
    <a:srgbClr val="FFFFFF"/>
    <a:srgbClr val="D24726"/>
    <a:srgbClr val="008643"/>
    <a:srgbClr val="00A551"/>
    <a:srgbClr val="1D4D67"/>
    <a:srgbClr val="391609"/>
    <a:srgbClr val="CA7D44"/>
    <a:srgbClr val="0A5970"/>
    <a:srgbClr val="0C3A4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474" autoAdjust="0"/>
    <p:restoredTop sz="94660"/>
  </p:normalViewPr>
  <p:slideViewPr>
    <p:cSldViewPr snapToGrid="0">
      <p:cViewPr varScale="1">
        <p:scale>
          <a:sx n="88" d="100"/>
          <a:sy n="88" d="100"/>
        </p:scale>
        <p:origin x="84" y="5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1B85B6-6D25-4AC8-A6DA-0C2132BDBD5A}" type="datetimeFigureOut">
              <a:rPr lang="en-IN" smtClean="0"/>
              <a:t>09-08-2024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4B09D6-4835-40DA-B39E-195154557B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688088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17698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7466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51552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54786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90116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50679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19618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946072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48127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514029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14775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363525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72681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668824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569452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56536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946185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342756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26432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345384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276256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0349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208515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4B09D6-4835-40DA-B39E-195154557B30}" type="slidenum">
              <a:rPr lang="en-IN" smtClean="0"/>
              <a:t>30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4031470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607796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479398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368808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11259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954173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63232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233744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911405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0553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470329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7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6" name="Google Shape;626;p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27592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50848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49807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91433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31559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91CB2-23B8-A613-F05C-4A453DE487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934171-4F00-7F7B-B569-7AF8EB06B4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8495BC-C924-E52D-E5A7-CD5F7D99E0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FE7DD-6080-4C09-9926-F2D653696343}" type="datetimeFigureOut">
              <a:rPr lang="en-IN" smtClean="0"/>
              <a:t>09-08-2024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CE6519-A0EB-2F80-53E2-C2D609DD57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A071E4-B893-63F7-79D1-8A695A6219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5CDBC-3B48-4C5E-8085-E0327D4EA3F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491672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B33857-C08A-A6ED-2C02-15A2D4B5C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BFBA4A-79DB-C266-39DA-125F61290B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EA5BFB-32B4-FFE2-C51F-16DF617E64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FE7DD-6080-4C09-9926-F2D653696343}" type="datetimeFigureOut">
              <a:rPr lang="en-IN" smtClean="0"/>
              <a:t>09-08-2024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DC1CBD-F31A-4094-20E9-74E5E76597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F955EF-07A7-8F04-94E8-F116EE92B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5CDBC-3B48-4C5E-8085-E0327D4EA3F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701538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5E4192A-FB97-1F53-3E1B-5FBE0B1E169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D360CB-5B6F-3416-734A-6E0187A22D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F893FF-0D9F-7477-268F-6A968EF530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FE7DD-6080-4C09-9926-F2D653696343}" type="datetimeFigureOut">
              <a:rPr lang="en-IN" smtClean="0"/>
              <a:t>09-08-2024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D490C0-BD06-E6E4-D0F4-6792C5129A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363BC8-2CB6-4464-1455-4F18DB898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5CDBC-3B48-4C5E-8085-E0327D4EA3F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333337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blackWhite">
          <a:xfrm>
            <a:off x="254950" y="262784"/>
            <a:ext cx="11682101" cy="633243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162400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Title and Content">
  <p:cSld name="3_Title and Conte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455135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40DF4B-BC87-ED18-CC8A-039754248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8AFB7D-CB50-0203-4E4F-0B61FA841D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EA569A-8A57-32A7-FE9C-4AD974A570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FE7DD-6080-4C09-9926-F2D653696343}" type="datetimeFigureOut">
              <a:rPr lang="en-IN" smtClean="0"/>
              <a:t>09-08-2024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775E2E-2250-B554-14FF-F09305DA8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D15A72-D36D-90D1-5A18-A148B666B8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5CDBC-3B48-4C5E-8085-E0327D4EA3F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149959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E4929-DF59-4287-6AD7-0283EF49EB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6E83B3-22BA-CF6E-8D8E-22A5D21BB9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3B6096-169F-0A8C-3874-174DEE6167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FE7DD-6080-4C09-9926-F2D653696343}" type="datetimeFigureOut">
              <a:rPr lang="en-IN" smtClean="0"/>
              <a:t>09-08-2024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AFA1F7-DB60-2312-64E1-9A12DE284D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3597A4-3F27-40D8-698B-E0202A4BA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5CDBC-3B48-4C5E-8085-E0327D4EA3F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824737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9C8D5-76CD-CB45-FD56-8EE9770618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026790-8095-3AAE-881F-59822DCF64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AD5594-A2D9-C189-8E8C-B4088125D9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400B7C-D97F-383E-400F-ADC5147605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FE7DD-6080-4C09-9926-F2D653696343}" type="datetimeFigureOut">
              <a:rPr lang="en-IN" smtClean="0"/>
              <a:t>09-08-2024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87D41A-779A-9790-9825-2BD333B4FC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AA715D-776E-BDD4-9D23-F900D5A743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5CDBC-3B48-4C5E-8085-E0327D4EA3F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439398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24F1A6-634B-DC1C-AA70-1189D1DD90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B7D03D-C313-8243-2898-70C0E01C52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16F0F2-7BBF-E2DF-1D93-C298F13131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2C486C-219A-5931-3E0D-47C02A4E371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7D958F5-7F2C-43EB-4E29-EBE3132F1D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1D2D8B8-3CD5-4E64-B9A4-3FEE7E3B15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FE7DD-6080-4C09-9926-F2D653696343}" type="datetimeFigureOut">
              <a:rPr lang="en-IN" smtClean="0"/>
              <a:t>09-08-2024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CBDE9D1-EF6B-5C5B-F4A6-0657B9123F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7454273-3857-72AB-D13B-4E9732A62D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5CDBC-3B48-4C5E-8085-E0327D4EA3F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046604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8AA4D-2B26-6723-A7B5-5B53657ABE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50FDC26-A4F4-CD83-28A0-D5A804828F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FE7DD-6080-4C09-9926-F2D653696343}" type="datetimeFigureOut">
              <a:rPr lang="en-IN" smtClean="0"/>
              <a:t>09-08-2024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E5A694D-DD28-1AF6-DB01-4201D6504D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26DE30-58CC-48DE-E4BD-920477723B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5CDBC-3B48-4C5E-8085-E0327D4EA3F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094079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9B492FE-D38E-788E-DBEF-B7D15D157A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FE7DD-6080-4C09-9926-F2D653696343}" type="datetimeFigureOut">
              <a:rPr lang="en-IN" smtClean="0"/>
              <a:t>09-08-2024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182CE59-6115-2177-4C2F-F2917B70D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6817C2-08A0-2CC2-C083-FD2A36A7F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5CDBC-3B48-4C5E-8085-E0327D4EA3F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956892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BA93D5-7085-11EF-94C6-E0A9A55C9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975077-F78E-DD58-9108-13EC6E6431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5B9EA0-6160-5EBA-CA2B-F985975E0A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87FE9D-B5C7-E9A4-E3ED-582202B3FF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FE7DD-6080-4C09-9926-F2D653696343}" type="datetimeFigureOut">
              <a:rPr lang="en-IN" smtClean="0"/>
              <a:t>09-08-2024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936219-0695-2163-AEE6-171CE7EE85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3BB7BF-3665-98D3-E442-940D6BE306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5CDBC-3B48-4C5E-8085-E0327D4EA3F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838286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9162B-5541-30C9-283A-D9296D10F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4F46AB-9841-1728-6656-D6A5C215C9B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06CBAE-D67C-432F-9862-BC551CC3E3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CD62D-8C16-2F78-2606-AE1B3F9085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FE7DD-6080-4C09-9926-F2D653696343}" type="datetimeFigureOut">
              <a:rPr lang="en-IN" smtClean="0"/>
              <a:t>09-08-2024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253B45-C3A6-FCCA-5FDA-C976D5FACF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03FA10-C249-5CDA-A06B-4B0F552B4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5CDBC-3B48-4C5E-8085-E0327D4EA3F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927969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1901DC5-82AD-1C73-88FA-21F7FB219A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D23E44-9C58-20AF-9D37-CDC405DCAC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51389E-169C-9CDF-26CF-AD97611088A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FFE7DD-6080-4C09-9926-F2D653696343}" type="datetimeFigureOut">
              <a:rPr lang="en-IN" smtClean="0"/>
              <a:t>09-08-2024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996DA2-10FE-6C06-EEA3-9A60B15772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4BE32D-9DE5-84C5-A01B-35889BA4B3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75CDBC-3B48-4C5E-8085-E0327D4EA3F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641179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2" r:id="rId12"/>
    <p:sldLayoutId id="2147483664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7D529CAB-40E0-8647-1E8E-8C04EB11C84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562" b="4562"/>
          <a:stretch/>
        </p:blipFill>
        <p:spPr>
          <a:xfrm>
            <a:off x="228601" y="211016"/>
            <a:ext cx="11772900" cy="64007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9940" y="3507044"/>
            <a:ext cx="10515600" cy="1529160"/>
          </a:xfrm>
        </p:spPr>
        <p:txBody>
          <a:bodyPr anchor="ctr" anchorCtr="0">
            <a:normAutofit fontScale="90000"/>
          </a:bodyPr>
          <a:lstStyle/>
          <a:p>
            <a:r>
              <a:rPr lang="en-US" b="1" dirty="0">
                <a:solidFill>
                  <a:schemeClr val="bg1"/>
                </a:solidFill>
                <a:latin typeface="Montserrat" panose="00000500000000000000" pitchFamily="2" charset="0"/>
              </a:rPr>
              <a:t>GEG MIS Expansion </a:t>
            </a:r>
            <a:r>
              <a:rPr lang="en-US" sz="4800" b="1" dirty="0">
                <a:solidFill>
                  <a:schemeClr val="bg1"/>
                </a:solidFill>
                <a:latin typeface="Montserrat" panose="00000500000000000000" pitchFamily="2" charset="0"/>
              </a:rPr>
              <a:t/>
            </a:r>
            <a:br>
              <a:rPr lang="en-US" sz="4800" b="1" dirty="0">
                <a:solidFill>
                  <a:schemeClr val="bg1"/>
                </a:solidFill>
                <a:latin typeface="Montserrat" panose="00000500000000000000" pitchFamily="2" charset="0"/>
              </a:rPr>
            </a:br>
            <a:r>
              <a:rPr lang="en-US" sz="4000" dirty="0">
                <a:solidFill>
                  <a:schemeClr val="bg1"/>
                </a:solidFill>
                <a:latin typeface="Montserrat" panose="00000500000000000000" pitchFamily="2" charset="0"/>
              </a:rPr>
              <a:t>to include </a:t>
            </a:r>
            <a:r>
              <a:rPr lang="en-US" sz="4800" b="1" dirty="0">
                <a:solidFill>
                  <a:schemeClr val="bg1"/>
                </a:solidFill>
                <a:latin typeface="Montserrat" panose="00000500000000000000" pitchFamily="2" charset="0"/>
              </a:rPr>
              <a:t/>
            </a:r>
            <a:br>
              <a:rPr lang="en-US" sz="4800" b="1" dirty="0">
                <a:solidFill>
                  <a:schemeClr val="bg1"/>
                </a:solidFill>
                <a:latin typeface="Montserrat" panose="00000500000000000000" pitchFamily="2" charset="0"/>
              </a:rPr>
            </a:br>
            <a:r>
              <a:rPr lang="en-US" b="1" dirty="0" err="1">
                <a:solidFill>
                  <a:schemeClr val="bg1"/>
                </a:solidFill>
                <a:latin typeface="Montserrat" panose="00000500000000000000" pitchFamily="2" charset="0"/>
              </a:rPr>
              <a:t>EmpowerU</a:t>
            </a:r>
            <a:r>
              <a:rPr lang="en-US" b="1" dirty="0">
                <a:solidFill>
                  <a:schemeClr val="bg1"/>
                </a:solidFill>
                <a:latin typeface="Montserrat" panose="00000500000000000000" pitchFamily="2" charset="0"/>
              </a:rPr>
              <a:t>, PROSPECTS </a:t>
            </a:r>
            <a:r>
              <a:rPr lang="en-US" dirty="0">
                <a:solidFill>
                  <a:schemeClr val="bg1"/>
                </a:solidFill>
                <a:latin typeface="Montserrat" panose="00000500000000000000" pitchFamily="2" charset="0"/>
              </a:rPr>
              <a:t>and</a:t>
            </a:r>
            <a:r>
              <a:rPr lang="en-US" b="1" dirty="0">
                <a:solidFill>
                  <a:schemeClr val="bg1"/>
                </a:solidFill>
                <a:latin typeface="Montserrat" panose="00000500000000000000" pitchFamily="2" charset="0"/>
              </a:rPr>
              <a:t> G4DU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C96543F-B3E1-66D9-1981-DCC5F245E58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3411" y="6123777"/>
            <a:ext cx="1331025" cy="31188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B6C13DA-5610-A83C-66EC-44D7AAB62ABD}"/>
              </a:ext>
            </a:extLst>
          </p:cNvPr>
          <p:cNvSpPr txBox="1"/>
          <p:nvPr/>
        </p:nvSpPr>
        <p:spPr>
          <a:xfrm>
            <a:off x="750907" y="5368018"/>
            <a:ext cx="18750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spc="300" dirty="0">
                <a:solidFill>
                  <a:schemeClr val="bg1"/>
                </a:solidFill>
                <a:latin typeface="Montserrat" panose="00000500000000000000" pitchFamily="2" charset="0"/>
                <a:cs typeface="Arial" panose="020B0604020202020204" pitchFamily="34" charset="0"/>
              </a:rPr>
              <a:t>May, 2024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8383B63-1168-30F0-517A-E32AB6B945EA}"/>
              </a:ext>
            </a:extLst>
          </p:cNvPr>
          <p:cNvGrpSpPr/>
          <p:nvPr/>
        </p:nvGrpSpPr>
        <p:grpSpPr>
          <a:xfrm rot="5400000" flipH="1">
            <a:off x="3311462" y="2667064"/>
            <a:ext cx="45723" cy="5166833"/>
            <a:chOff x="12120389" y="219953"/>
            <a:chExt cx="53544" cy="674624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E451E82E-A6C9-E7AA-A088-93ECD14F3D99}"/>
                </a:ext>
              </a:extLst>
            </p:cNvPr>
            <p:cNvSpPr/>
            <p:nvPr/>
          </p:nvSpPr>
          <p:spPr>
            <a:xfrm>
              <a:off x="12120389" y="219953"/>
              <a:ext cx="53538" cy="224875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9B592B3-E09D-1C67-170E-FB0296FD21CD}"/>
                </a:ext>
              </a:extLst>
            </p:cNvPr>
            <p:cNvSpPr/>
            <p:nvPr/>
          </p:nvSpPr>
          <p:spPr>
            <a:xfrm>
              <a:off x="12120394" y="444828"/>
              <a:ext cx="53539" cy="224875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EABAAAC3-E509-5609-A3D7-ED4C331A760F}"/>
                </a:ext>
              </a:extLst>
            </p:cNvPr>
            <p:cNvSpPr/>
            <p:nvPr/>
          </p:nvSpPr>
          <p:spPr>
            <a:xfrm>
              <a:off x="12120390" y="669702"/>
              <a:ext cx="53539" cy="224875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33" name="Picture 32">
            <a:extLst>
              <a:ext uri="{FF2B5EF4-FFF2-40B4-BE49-F238E27FC236}">
                <a16:creationId xmlns:a16="http://schemas.microsoft.com/office/drawing/2014/main" id="{8EA89BFC-83DD-5C0A-876B-C4FC345ADEC1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907" y="965405"/>
            <a:ext cx="2992418" cy="712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051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4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7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1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56726" y="594446"/>
            <a:ext cx="660918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800"/>
              </a:spcAft>
            </a:pPr>
            <a:r>
              <a:rPr lang="en-US" sz="2400" b="1" dirty="0">
                <a:solidFill>
                  <a:schemeClr val="bg1"/>
                </a:solidFill>
                <a:latin typeface="Montserrat" panose="00000500000000000000" pitchFamily="2" charset="0"/>
              </a:rPr>
              <a:t>BR </a:t>
            </a:r>
            <a:r>
              <a:rPr lang="en-US" sz="2400" b="1" dirty="0" smtClean="0">
                <a:solidFill>
                  <a:schemeClr val="bg1"/>
                </a:solidFill>
                <a:latin typeface="Montserrat" panose="00000500000000000000" pitchFamily="2" charset="0"/>
              </a:rPr>
              <a:t>2.3  </a:t>
            </a:r>
            <a:r>
              <a:rPr lang="en-US" dirty="0">
                <a:solidFill>
                  <a:schemeClr val="bg1"/>
                </a:solidFill>
                <a:latin typeface="Montserrat" panose="00000500000000000000" pitchFamily="2" charset="0"/>
              </a:rPr>
              <a:t>School status and back to school</a:t>
            </a:r>
            <a:endParaRPr lang="en-IN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119976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094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50031" y="587056"/>
            <a:ext cx="661851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800"/>
              </a:spcAft>
            </a:pPr>
            <a:r>
              <a:rPr lang="en-US" sz="2400" b="1" dirty="0">
                <a:solidFill>
                  <a:schemeClr val="bg1"/>
                </a:solidFill>
                <a:latin typeface="Montserrat" panose="00000500000000000000" pitchFamily="2" charset="0"/>
              </a:rPr>
              <a:t>BR </a:t>
            </a:r>
            <a:r>
              <a:rPr lang="en-US" sz="2400" b="1" dirty="0" smtClean="0">
                <a:solidFill>
                  <a:schemeClr val="bg1"/>
                </a:solidFill>
                <a:latin typeface="Montserrat" panose="00000500000000000000" pitchFamily="2" charset="0"/>
              </a:rPr>
              <a:t>2.4  </a:t>
            </a:r>
            <a:r>
              <a:rPr lang="en-US" dirty="0">
                <a:solidFill>
                  <a:schemeClr val="bg1"/>
                </a:solidFill>
                <a:latin typeface="Montserrat" panose="00000500000000000000" pitchFamily="2" charset="0"/>
              </a:rPr>
              <a:t>Secondary school transition status</a:t>
            </a:r>
            <a:endParaRPr lang="en-IN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190370"/>
            <a:ext cx="9144000" cy="5140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030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50031" y="587056"/>
            <a:ext cx="661851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800"/>
              </a:spcAft>
            </a:pPr>
            <a:r>
              <a:rPr lang="en-US" sz="2400" b="1" dirty="0">
                <a:solidFill>
                  <a:schemeClr val="bg1"/>
                </a:solidFill>
                <a:latin typeface="Montserrat" panose="00000500000000000000" pitchFamily="2" charset="0"/>
              </a:rPr>
              <a:t>BR </a:t>
            </a:r>
            <a:r>
              <a:rPr lang="en-US" sz="2400" b="1" dirty="0" smtClean="0">
                <a:solidFill>
                  <a:schemeClr val="bg1"/>
                </a:solidFill>
                <a:latin typeface="Montserrat" panose="00000500000000000000" pitchFamily="2" charset="0"/>
              </a:rPr>
              <a:t>2.4  </a:t>
            </a:r>
            <a:r>
              <a:rPr lang="en-US" dirty="0">
                <a:solidFill>
                  <a:schemeClr val="bg1"/>
                </a:solidFill>
                <a:latin typeface="Montserrat" panose="00000500000000000000" pitchFamily="2" charset="0"/>
              </a:rPr>
              <a:t>Secondary school transition status</a:t>
            </a:r>
            <a:endParaRPr lang="en-IN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1191203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275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50031" y="587056"/>
            <a:ext cx="661851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800"/>
              </a:spcAft>
            </a:pPr>
            <a:r>
              <a:rPr lang="en-US" sz="2400" b="1" dirty="0">
                <a:solidFill>
                  <a:schemeClr val="bg1"/>
                </a:solidFill>
                <a:latin typeface="Montserrat" panose="00000500000000000000" pitchFamily="2" charset="0"/>
              </a:rPr>
              <a:t>BR </a:t>
            </a:r>
            <a:r>
              <a:rPr lang="en-US" sz="2400" b="1" dirty="0" smtClean="0">
                <a:solidFill>
                  <a:schemeClr val="bg1"/>
                </a:solidFill>
                <a:latin typeface="Montserrat" panose="00000500000000000000" pitchFamily="2" charset="0"/>
              </a:rPr>
              <a:t>2.4  </a:t>
            </a:r>
            <a:r>
              <a:rPr lang="en-US" dirty="0">
                <a:solidFill>
                  <a:schemeClr val="bg1"/>
                </a:solidFill>
                <a:latin typeface="Montserrat" panose="00000500000000000000" pitchFamily="2" charset="0"/>
              </a:rPr>
              <a:t>Secondary school transition status</a:t>
            </a:r>
            <a:endParaRPr lang="en-IN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1148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769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50031" y="587056"/>
            <a:ext cx="661851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800"/>
              </a:spcAft>
            </a:pPr>
            <a:r>
              <a:rPr lang="en-US" sz="2400" b="1" dirty="0">
                <a:solidFill>
                  <a:schemeClr val="bg1"/>
                </a:solidFill>
                <a:latin typeface="Montserrat" panose="00000500000000000000" pitchFamily="2" charset="0"/>
              </a:rPr>
              <a:t>BR </a:t>
            </a:r>
            <a:r>
              <a:rPr lang="en-US" sz="2400" b="1" dirty="0" smtClean="0">
                <a:solidFill>
                  <a:schemeClr val="bg1"/>
                </a:solidFill>
                <a:latin typeface="Montserrat" panose="00000500000000000000" pitchFamily="2" charset="0"/>
              </a:rPr>
              <a:t>2.4  </a:t>
            </a:r>
            <a:r>
              <a:rPr lang="en-US" dirty="0">
                <a:solidFill>
                  <a:schemeClr val="bg1"/>
                </a:solidFill>
                <a:latin typeface="Montserrat" panose="00000500000000000000" pitchFamily="2" charset="0"/>
              </a:rPr>
              <a:t>Secondary school transition status</a:t>
            </a:r>
            <a:endParaRPr lang="en-IN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1183432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877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31371" y="587056"/>
            <a:ext cx="660918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800"/>
              </a:spcAft>
            </a:pPr>
            <a:r>
              <a:rPr lang="en-US" sz="2400" b="1" dirty="0">
                <a:solidFill>
                  <a:schemeClr val="bg1"/>
                </a:solidFill>
                <a:latin typeface="Montserrat" panose="00000500000000000000" pitchFamily="2" charset="0"/>
              </a:rPr>
              <a:t>BR </a:t>
            </a:r>
            <a:r>
              <a:rPr lang="en-US" sz="2400" b="1" dirty="0" smtClean="0">
                <a:solidFill>
                  <a:schemeClr val="bg1"/>
                </a:solidFill>
                <a:latin typeface="Montserrat" panose="00000500000000000000" pitchFamily="2" charset="0"/>
              </a:rPr>
              <a:t>2.5  </a:t>
            </a:r>
            <a:r>
              <a:rPr lang="en-US" dirty="0">
                <a:solidFill>
                  <a:schemeClr val="bg1"/>
                </a:solidFill>
                <a:latin typeface="Montserrat" panose="00000500000000000000" pitchFamily="2" charset="0"/>
              </a:rPr>
              <a:t>Skill and business details</a:t>
            </a:r>
            <a:endParaRPr lang="en-IN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1162288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224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31371" y="587056"/>
            <a:ext cx="660918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800"/>
              </a:spcAft>
            </a:pPr>
            <a:r>
              <a:rPr lang="en-US" sz="2400" b="1" dirty="0">
                <a:solidFill>
                  <a:schemeClr val="bg1"/>
                </a:solidFill>
                <a:latin typeface="Montserrat" panose="00000500000000000000" pitchFamily="2" charset="0"/>
              </a:rPr>
              <a:t>BR </a:t>
            </a:r>
            <a:r>
              <a:rPr lang="en-US" sz="2400" b="1" dirty="0" smtClean="0">
                <a:solidFill>
                  <a:schemeClr val="bg1"/>
                </a:solidFill>
                <a:latin typeface="Montserrat" panose="00000500000000000000" pitchFamily="2" charset="0"/>
              </a:rPr>
              <a:t>2.5  </a:t>
            </a:r>
            <a:r>
              <a:rPr lang="en-US" dirty="0">
                <a:solidFill>
                  <a:schemeClr val="bg1"/>
                </a:solidFill>
                <a:latin typeface="Montserrat" panose="00000500000000000000" pitchFamily="2" charset="0"/>
              </a:rPr>
              <a:t>Skill and business details</a:t>
            </a:r>
            <a:endParaRPr lang="en-IN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1167296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886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31371" y="587056"/>
            <a:ext cx="660918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800"/>
              </a:spcAft>
            </a:pPr>
            <a:r>
              <a:rPr lang="en-US" sz="2400" b="1" dirty="0">
                <a:solidFill>
                  <a:schemeClr val="bg1"/>
                </a:solidFill>
                <a:latin typeface="Montserrat" panose="00000500000000000000" pitchFamily="2" charset="0"/>
              </a:rPr>
              <a:t>BR </a:t>
            </a:r>
            <a:r>
              <a:rPr lang="en-US" sz="2400" b="1" dirty="0" smtClean="0">
                <a:solidFill>
                  <a:schemeClr val="bg1"/>
                </a:solidFill>
                <a:latin typeface="Montserrat" panose="00000500000000000000" pitchFamily="2" charset="0"/>
              </a:rPr>
              <a:t>2.5  </a:t>
            </a:r>
            <a:r>
              <a:rPr lang="en-US" dirty="0">
                <a:solidFill>
                  <a:schemeClr val="bg1"/>
                </a:solidFill>
                <a:latin typeface="Montserrat" panose="00000500000000000000" pitchFamily="2" charset="0"/>
              </a:rPr>
              <a:t>Skill and business details</a:t>
            </a:r>
            <a:endParaRPr lang="en-IN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1195094"/>
            <a:ext cx="9144000" cy="5143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188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12711" y="605717"/>
            <a:ext cx="662784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800"/>
              </a:spcAft>
            </a:pPr>
            <a:r>
              <a:rPr lang="en-US" sz="2400" b="1" dirty="0">
                <a:solidFill>
                  <a:schemeClr val="bg1"/>
                </a:solidFill>
                <a:latin typeface="Montserrat" panose="00000500000000000000" pitchFamily="2" charset="0"/>
              </a:rPr>
              <a:t>BR </a:t>
            </a:r>
            <a:r>
              <a:rPr lang="en-US" sz="2400" b="1" dirty="0" smtClean="0">
                <a:solidFill>
                  <a:schemeClr val="bg1"/>
                </a:solidFill>
                <a:latin typeface="Montserrat" panose="00000500000000000000" pitchFamily="2" charset="0"/>
              </a:rPr>
              <a:t>2.6  </a:t>
            </a:r>
            <a:r>
              <a:rPr lang="en-US" dirty="0">
                <a:solidFill>
                  <a:schemeClr val="bg1"/>
                </a:solidFill>
                <a:latin typeface="Montserrat" panose="00000500000000000000" pitchFamily="2" charset="0"/>
              </a:rPr>
              <a:t>Disability status</a:t>
            </a:r>
            <a:endParaRPr lang="en-IN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187122"/>
            <a:ext cx="9144000" cy="5140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949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12711" y="605717"/>
            <a:ext cx="662784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800"/>
              </a:spcAft>
            </a:pPr>
            <a:r>
              <a:rPr lang="en-US" sz="2400" b="1" dirty="0">
                <a:solidFill>
                  <a:schemeClr val="bg1"/>
                </a:solidFill>
                <a:latin typeface="Montserrat" panose="00000500000000000000" pitchFamily="2" charset="0"/>
              </a:rPr>
              <a:t>BR </a:t>
            </a:r>
            <a:r>
              <a:rPr lang="en-US" sz="2400" b="1" dirty="0" smtClean="0">
                <a:solidFill>
                  <a:schemeClr val="bg1"/>
                </a:solidFill>
                <a:latin typeface="Montserrat" panose="00000500000000000000" pitchFamily="2" charset="0"/>
              </a:rPr>
              <a:t>2.6  </a:t>
            </a:r>
            <a:r>
              <a:rPr lang="en-US" dirty="0">
                <a:solidFill>
                  <a:schemeClr val="bg1"/>
                </a:solidFill>
                <a:latin typeface="Montserrat" panose="00000500000000000000" pitchFamily="2" charset="0"/>
              </a:rPr>
              <a:t>Disability status</a:t>
            </a:r>
            <a:endParaRPr lang="en-IN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1186154"/>
            <a:ext cx="9144000" cy="5143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741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Rectangle 89">
            <a:extLst>
              <a:ext uri="{FF2B5EF4-FFF2-40B4-BE49-F238E27FC236}">
                <a16:creationId xmlns:a16="http://schemas.microsoft.com/office/drawing/2014/main" id="{9F6A2C69-D45C-CCFD-4ACF-5CCF52A854BF}"/>
              </a:ext>
            </a:extLst>
          </p:cNvPr>
          <p:cNvSpPr/>
          <p:nvPr/>
        </p:nvSpPr>
        <p:spPr>
          <a:xfrm>
            <a:off x="556190" y="922640"/>
            <a:ext cx="11128787" cy="5618119"/>
          </a:xfrm>
          <a:prstGeom prst="rect">
            <a:avLst/>
          </a:prstGeom>
          <a:gradFill>
            <a:gsLst>
              <a:gs pos="0">
                <a:srgbClr val="FFC647">
                  <a:alpha val="80000"/>
                </a:srgbClr>
              </a:gs>
              <a:gs pos="50000">
                <a:srgbClr val="FFC600">
                  <a:alpha val="92941"/>
                </a:srgbClr>
              </a:gs>
              <a:gs pos="100000">
                <a:srgbClr val="E3B400">
                  <a:alpha val="8000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endParaRPr lang="en-IN" sz="6000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sp>
        <p:nvSpPr>
          <p:cNvPr id="83" name="Oval 82" descr="Small circle">
            <a:extLst>
              <a:ext uri="{FF2B5EF4-FFF2-40B4-BE49-F238E27FC236}">
                <a16:creationId xmlns:a16="http://schemas.microsoft.com/office/drawing/2014/main" id="{CDF0F2D4-0A36-806F-22E4-3FC177EC697D}"/>
              </a:ext>
            </a:extLst>
          </p:cNvPr>
          <p:cNvSpPr/>
          <p:nvPr/>
        </p:nvSpPr>
        <p:spPr bwMode="blackWhite">
          <a:xfrm>
            <a:off x="6102889" y="4413882"/>
            <a:ext cx="409838" cy="409838"/>
          </a:xfrm>
          <a:prstGeom prst="ellipse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US" sz="2200" dirty="0">
                <a:latin typeface="Montserrat" panose="00000500000000000000" pitchFamily="2" charset="0"/>
              </a:rPr>
              <a:t>4</a:t>
            </a:r>
          </a:p>
        </p:txBody>
      </p:sp>
      <p:pic>
        <p:nvPicPr>
          <p:cNvPr id="92" name="Graphic 61">
            <a:extLst>
              <a:ext uri="{FF2B5EF4-FFF2-40B4-BE49-F238E27FC236}">
                <a16:creationId xmlns:a16="http://schemas.microsoft.com/office/drawing/2014/main" id="{D8998298-56F7-6993-42B0-B2C5907EF6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062399" y="2866294"/>
            <a:ext cx="4396333" cy="1517068"/>
          </a:xfrm>
          <a:prstGeom prst="rect">
            <a:avLst/>
          </a:prstGeom>
        </p:spPr>
      </p:pic>
      <p:sp>
        <p:nvSpPr>
          <p:cNvPr id="98" name="Oval 97" descr="Small circle">
            <a:extLst>
              <a:ext uri="{FF2B5EF4-FFF2-40B4-BE49-F238E27FC236}">
                <a16:creationId xmlns:a16="http://schemas.microsoft.com/office/drawing/2014/main" id="{F4252DAA-C00D-6CBC-9892-B00D7E06D000}"/>
              </a:ext>
            </a:extLst>
          </p:cNvPr>
          <p:cNvSpPr/>
          <p:nvPr/>
        </p:nvSpPr>
        <p:spPr bwMode="blackWhite">
          <a:xfrm>
            <a:off x="6102889" y="5125405"/>
            <a:ext cx="409838" cy="409838"/>
          </a:xfrm>
          <a:prstGeom prst="ellipse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US" sz="2200" dirty="0">
                <a:latin typeface="Montserrat" panose="00000500000000000000" pitchFamily="2" charset="0"/>
              </a:rPr>
              <a:t>5</a:t>
            </a:r>
          </a:p>
        </p:txBody>
      </p: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E8383B63-1168-30F0-517A-E32AB6B945EA}"/>
              </a:ext>
            </a:extLst>
          </p:cNvPr>
          <p:cNvGrpSpPr/>
          <p:nvPr/>
        </p:nvGrpSpPr>
        <p:grpSpPr>
          <a:xfrm rot="5400000" flipH="1">
            <a:off x="3116744" y="-1683639"/>
            <a:ext cx="45723" cy="5166833"/>
            <a:chOff x="12120389" y="219953"/>
            <a:chExt cx="53544" cy="674624"/>
          </a:xfrm>
        </p:grpSpPr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E451E82E-A6C9-E7AA-A088-93ECD14F3D99}"/>
                </a:ext>
              </a:extLst>
            </p:cNvPr>
            <p:cNvSpPr/>
            <p:nvPr/>
          </p:nvSpPr>
          <p:spPr>
            <a:xfrm>
              <a:off x="12120389" y="219953"/>
              <a:ext cx="53538" cy="224875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D9B592B3-E09D-1C67-170E-FB0296FD21CD}"/>
                </a:ext>
              </a:extLst>
            </p:cNvPr>
            <p:cNvSpPr/>
            <p:nvPr/>
          </p:nvSpPr>
          <p:spPr>
            <a:xfrm>
              <a:off x="12120394" y="444828"/>
              <a:ext cx="53539" cy="224875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EABAAAC3-E509-5609-A3D7-ED4C331A760F}"/>
                </a:ext>
              </a:extLst>
            </p:cNvPr>
            <p:cNvSpPr/>
            <p:nvPr/>
          </p:nvSpPr>
          <p:spPr>
            <a:xfrm>
              <a:off x="12120390" y="669702"/>
              <a:ext cx="53539" cy="224875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75289BAA-D54C-48CA-AE41-1D217663D59D}"/>
              </a:ext>
            </a:extLst>
          </p:cNvPr>
          <p:cNvSpPr txBox="1"/>
          <p:nvPr/>
        </p:nvSpPr>
        <p:spPr>
          <a:xfrm>
            <a:off x="468602" y="340597"/>
            <a:ext cx="330890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800"/>
              </a:spcAft>
            </a:pPr>
            <a:r>
              <a:rPr lang="en-US" sz="2400" b="1" dirty="0">
                <a:solidFill>
                  <a:schemeClr val="bg1"/>
                </a:solidFill>
                <a:latin typeface="Montserrat" panose="00000500000000000000" pitchFamily="2" charset="0"/>
              </a:rPr>
              <a:t>Requirements</a:t>
            </a:r>
            <a:endParaRPr lang="en-IN" sz="2400" b="1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sp>
        <p:nvSpPr>
          <p:cNvPr id="2" name="Oval 1" descr="Small circle">
            <a:extLst>
              <a:ext uri="{FF2B5EF4-FFF2-40B4-BE49-F238E27FC236}">
                <a16:creationId xmlns:a16="http://schemas.microsoft.com/office/drawing/2014/main" id="{BBA9909F-A9AA-A423-7417-BDE9B946F6CD}"/>
              </a:ext>
            </a:extLst>
          </p:cNvPr>
          <p:cNvSpPr/>
          <p:nvPr/>
        </p:nvSpPr>
        <p:spPr bwMode="blackWhite">
          <a:xfrm>
            <a:off x="6102889" y="5671378"/>
            <a:ext cx="409838" cy="409838"/>
          </a:xfrm>
          <a:prstGeom prst="ellipse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US" sz="2200" dirty="0">
                <a:latin typeface="Montserrat" panose="00000500000000000000" pitchFamily="2" charset="0"/>
              </a:rPr>
              <a:t>6</a:t>
            </a:r>
          </a:p>
        </p:txBody>
      </p:sp>
      <p:sp>
        <p:nvSpPr>
          <p:cNvPr id="40" name="Oval 39" descr="Small circle">
            <a:extLst>
              <a:ext uri="{FF2B5EF4-FFF2-40B4-BE49-F238E27FC236}">
                <a16:creationId xmlns:a16="http://schemas.microsoft.com/office/drawing/2014/main" id="{E068D383-307A-0C10-3102-A717EB6A2015}"/>
              </a:ext>
            </a:extLst>
          </p:cNvPr>
          <p:cNvSpPr/>
          <p:nvPr/>
        </p:nvSpPr>
        <p:spPr bwMode="blackWhite">
          <a:xfrm>
            <a:off x="6102608" y="1233897"/>
            <a:ext cx="410400" cy="409838"/>
          </a:xfrm>
          <a:prstGeom prst="ellipse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r>
              <a:rPr lang="en-US" sz="2200" dirty="0" smtClean="0">
                <a:latin typeface="Montserrat" panose="00000500000000000000" pitchFamily="2" charset="0"/>
              </a:rPr>
              <a:t>1</a:t>
            </a:r>
            <a:endParaRPr lang="en-US" sz="2200" dirty="0">
              <a:latin typeface="Montserrat" panose="00000500000000000000" pitchFamily="2" charset="0"/>
            </a:endParaRPr>
          </a:p>
        </p:txBody>
      </p:sp>
      <p:sp>
        <p:nvSpPr>
          <p:cNvPr id="41" name="Oval 40" descr="Small circle">
            <a:extLst>
              <a:ext uri="{FF2B5EF4-FFF2-40B4-BE49-F238E27FC236}">
                <a16:creationId xmlns:a16="http://schemas.microsoft.com/office/drawing/2014/main" id="{CDF0F2D4-0A36-806F-22E4-3FC177EC697D}"/>
              </a:ext>
            </a:extLst>
          </p:cNvPr>
          <p:cNvSpPr/>
          <p:nvPr/>
        </p:nvSpPr>
        <p:spPr bwMode="blackWhite">
          <a:xfrm>
            <a:off x="6102889" y="1862834"/>
            <a:ext cx="409838" cy="409838"/>
          </a:xfrm>
          <a:prstGeom prst="ellipse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US" sz="2200" dirty="0" smtClean="0">
                <a:latin typeface="Montserrat" panose="00000500000000000000" pitchFamily="2" charset="0"/>
              </a:rPr>
              <a:t>2</a:t>
            </a:r>
            <a:endParaRPr lang="en-US" sz="2200" dirty="0">
              <a:latin typeface="Montserrat" panose="00000500000000000000" pitchFamily="2" charset="0"/>
            </a:endParaRPr>
          </a:p>
        </p:txBody>
      </p:sp>
      <p:sp>
        <p:nvSpPr>
          <p:cNvPr id="42" name="Oval 41" descr="Small circle">
            <a:extLst>
              <a:ext uri="{FF2B5EF4-FFF2-40B4-BE49-F238E27FC236}">
                <a16:creationId xmlns:a16="http://schemas.microsoft.com/office/drawing/2014/main" id="{CDF0F2D4-0A36-806F-22E4-3FC177EC697D}"/>
              </a:ext>
            </a:extLst>
          </p:cNvPr>
          <p:cNvSpPr/>
          <p:nvPr/>
        </p:nvSpPr>
        <p:spPr bwMode="blackWhite">
          <a:xfrm>
            <a:off x="6102889" y="3784945"/>
            <a:ext cx="409838" cy="409838"/>
          </a:xfrm>
          <a:prstGeom prst="ellipse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US" sz="2200" dirty="0" smtClean="0">
                <a:latin typeface="Montserrat" panose="00000500000000000000" pitchFamily="2" charset="0"/>
              </a:rPr>
              <a:t>3</a:t>
            </a:r>
            <a:endParaRPr lang="en-US" sz="2200" dirty="0">
              <a:latin typeface="Montserrat" panose="00000500000000000000" pitchFamily="2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652734" y="1177911"/>
            <a:ext cx="3573616" cy="7022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 smtClean="0">
                <a:latin typeface="Montserrat" panose="00000500000000000000" pitchFamily="2" charset="0"/>
              </a:rPr>
              <a:t>Pre-Registration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latin typeface="Montserrat" panose="00000500000000000000" pitchFamily="2" charset="0"/>
              </a:rPr>
              <a:t>Separation of beneficiary </a:t>
            </a:r>
            <a:r>
              <a:rPr lang="en-US" sz="1200" dirty="0" smtClean="0">
                <a:latin typeface="Montserrat" panose="00000500000000000000" pitchFamily="2" charset="0"/>
              </a:rPr>
              <a:t>name</a:t>
            </a:r>
            <a:endParaRPr lang="en-US" sz="1600" dirty="0">
              <a:latin typeface="Montserrat" panose="00000500000000000000" pitchFamily="2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6652734" y="1806848"/>
            <a:ext cx="3573616" cy="1995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Aft>
                <a:spcPts val="100"/>
              </a:spcAft>
            </a:pPr>
            <a:r>
              <a:rPr lang="en-US" sz="1400" dirty="0" smtClean="0">
                <a:latin typeface="Montserrat" panose="00000500000000000000" pitchFamily="2" charset="0"/>
              </a:rPr>
              <a:t>Registration</a:t>
            </a:r>
            <a:endParaRPr lang="en-US" sz="1600" dirty="0" smtClean="0">
              <a:latin typeface="Montserrat" panose="00000500000000000000" pitchFamily="2" charset="0"/>
            </a:endParaRPr>
          </a:p>
          <a:p>
            <a:pPr marL="742950" lvl="1" indent="-285750"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latin typeface="Montserrat" panose="00000500000000000000" pitchFamily="2" charset="0"/>
              </a:rPr>
              <a:t>Unique beneficiary Identity </a:t>
            </a:r>
            <a:endParaRPr lang="en-US" sz="1200" dirty="0" smtClean="0">
              <a:latin typeface="Montserrat" panose="00000500000000000000" pitchFamily="2" charset="0"/>
            </a:endParaRPr>
          </a:p>
          <a:p>
            <a:pPr marL="742950" lvl="1" indent="-285750"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latin typeface="Montserrat" panose="00000500000000000000" pitchFamily="2" charset="0"/>
              </a:rPr>
              <a:t>Register beneficiary in </a:t>
            </a:r>
            <a:r>
              <a:rPr lang="en-US" sz="1200" dirty="0" smtClean="0">
                <a:latin typeface="Montserrat" panose="00000500000000000000" pitchFamily="2" charset="0"/>
              </a:rPr>
              <a:t>NSR</a:t>
            </a:r>
          </a:p>
          <a:p>
            <a:pPr marL="742950" lvl="1" indent="-285750"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latin typeface="Montserrat" panose="00000500000000000000" pitchFamily="2" charset="0"/>
              </a:rPr>
              <a:t>School status and back to </a:t>
            </a:r>
            <a:r>
              <a:rPr lang="en-US" sz="1200" dirty="0" smtClean="0">
                <a:latin typeface="Montserrat" panose="00000500000000000000" pitchFamily="2" charset="0"/>
              </a:rPr>
              <a:t>school</a:t>
            </a:r>
          </a:p>
          <a:p>
            <a:pPr marL="742950" lvl="1" indent="-285750"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latin typeface="Montserrat" panose="00000500000000000000" pitchFamily="2" charset="0"/>
              </a:rPr>
              <a:t>Secondary school transition </a:t>
            </a:r>
            <a:r>
              <a:rPr lang="en-US" sz="1200" dirty="0" smtClean="0">
                <a:latin typeface="Montserrat" panose="00000500000000000000" pitchFamily="2" charset="0"/>
              </a:rPr>
              <a:t>status</a:t>
            </a:r>
          </a:p>
          <a:p>
            <a:pPr marL="742950" lvl="1" indent="-285750"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latin typeface="Montserrat" panose="00000500000000000000" pitchFamily="2" charset="0"/>
              </a:rPr>
              <a:t>Skill and business </a:t>
            </a:r>
            <a:r>
              <a:rPr lang="en-US" sz="1200" dirty="0" smtClean="0">
                <a:latin typeface="Montserrat" panose="00000500000000000000" pitchFamily="2" charset="0"/>
              </a:rPr>
              <a:t>details</a:t>
            </a:r>
          </a:p>
          <a:p>
            <a:pPr marL="742950" lvl="1" indent="-285750"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latin typeface="Montserrat" panose="00000500000000000000" pitchFamily="2" charset="0"/>
              </a:rPr>
              <a:t>Disability </a:t>
            </a:r>
            <a:r>
              <a:rPr lang="en-US" sz="1200" dirty="0" smtClean="0">
                <a:latin typeface="Montserrat" panose="00000500000000000000" pitchFamily="2" charset="0"/>
              </a:rPr>
              <a:t>status</a:t>
            </a:r>
          </a:p>
          <a:p>
            <a:pPr marL="742950" lvl="1" indent="-285750"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latin typeface="Montserrat" panose="00000500000000000000" pitchFamily="2" charset="0"/>
              </a:rPr>
              <a:t>Vulnerability </a:t>
            </a:r>
            <a:r>
              <a:rPr lang="en-US" sz="1200" dirty="0" smtClean="0">
                <a:latin typeface="Montserrat" panose="00000500000000000000" pitchFamily="2" charset="0"/>
              </a:rPr>
              <a:t>status</a:t>
            </a:r>
          </a:p>
          <a:p>
            <a:pPr marL="742950" lvl="1" indent="-285750"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latin typeface="Montserrat" panose="00000500000000000000" pitchFamily="2" charset="0"/>
              </a:rPr>
              <a:t>Exit status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6652734" y="3728959"/>
            <a:ext cx="3573616" cy="7022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latin typeface="Montserrat" panose="00000500000000000000" pitchFamily="2" charset="0"/>
              </a:rPr>
              <a:t>Mentoring</a:t>
            </a:r>
            <a:endParaRPr lang="en-US" sz="1600" dirty="0" smtClean="0">
              <a:latin typeface="Montserrat" panose="00000500000000000000" pitchFamily="2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latin typeface="Montserrat" panose="00000500000000000000" pitchFamily="2" charset="0"/>
              </a:rPr>
              <a:t>Easy navigation in data entry</a:t>
            </a:r>
            <a:endParaRPr lang="en-US" sz="1600" dirty="0">
              <a:latin typeface="Montserrat" panose="00000500000000000000" pitchFamily="2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6652734" y="4357896"/>
            <a:ext cx="3573616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latin typeface="Montserrat" panose="00000500000000000000" pitchFamily="2" charset="0"/>
              </a:rPr>
              <a:t>Grievance</a:t>
            </a:r>
            <a:endParaRPr lang="en-US" dirty="0" smtClean="0">
              <a:latin typeface="Montserrat" panose="00000500000000000000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>
                <a:latin typeface="Montserrat" panose="00000500000000000000" pitchFamily="2" charset="0"/>
              </a:rPr>
              <a:t>Assign grievance to specific </a:t>
            </a:r>
            <a:r>
              <a:rPr lang="en-US" sz="1200" dirty="0" smtClean="0">
                <a:latin typeface="Montserrat" panose="00000500000000000000" pitchFamily="2" charset="0"/>
              </a:rPr>
              <a:t>user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>
                <a:latin typeface="Montserrat" panose="00000500000000000000" pitchFamily="2" charset="0"/>
              </a:rPr>
              <a:t>Quick access to open grievance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6652733" y="5069419"/>
            <a:ext cx="357361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latin typeface="Montserrat" panose="00000500000000000000" pitchFamily="2" charset="0"/>
              </a:rPr>
              <a:t>Cash Transfer</a:t>
            </a:r>
            <a:endParaRPr lang="en-US" sz="1400" dirty="0" smtClean="0">
              <a:latin typeface="Montserrat" panose="00000500000000000000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>
                <a:latin typeface="Montserrat" panose="00000500000000000000" pitchFamily="2" charset="0"/>
              </a:rPr>
              <a:t>Creation of email alerts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6652734" y="5615392"/>
            <a:ext cx="3573617" cy="7022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latin typeface="Montserrat" panose="00000500000000000000" pitchFamily="2" charset="0"/>
              </a:rPr>
              <a:t>Generate </a:t>
            </a:r>
            <a:r>
              <a:rPr lang="en-US" sz="1400" dirty="0" smtClean="0">
                <a:latin typeface="Montserrat" panose="00000500000000000000" pitchFamily="2" charset="0"/>
              </a:rPr>
              <a:t>Report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latin typeface="Montserrat" panose="00000500000000000000" pitchFamily="2" charset="0"/>
              </a:rPr>
              <a:t>Generation of reports and statistics</a:t>
            </a:r>
            <a:endParaRPr lang="en-US" sz="1200" dirty="0" smtClean="0"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9995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6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12711" y="605717"/>
            <a:ext cx="662784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800"/>
              </a:spcAft>
            </a:pPr>
            <a:r>
              <a:rPr lang="en-US" sz="2400" b="1" dirty="0">
                <a:solidFill>
                  <a:schemeClr val="bg1"/>
                </a:solidFill>
                <a:latin typeface="Montserrat" panose="00000500000000000000" pitchFamily="2" charset="0"/>
              </a:rPr>
              <a:t>BR </a:t>
            </a:r>
            <a:r>
              <a:rPr lang="en-US" sz="2400" b="1" dirty="0" smtClean="0">
                <a:solidFill>
                  <a:schemeClr val="bg1"/>
                </a:solidFill>
                <a:latin typeface="Montserrat" panose="00000500000000000000" pitchFamily="2" charset="0"/>
              </a:rPr>
              <a:t>2.6  </a:t>
            </a:r>
            <a:r>
              <a:rPr lang="en-US" dirty="0">
                <a:solidFill>
                  <a:schemeClr val="bg1"/>
                </a:solidFill>
                <a:latin typeface="Montserrat" panose="00000500000000000000" pitchFamily="2" charset="0"/>
              </a:rPr>
              <a:t>Disability status</a:t>
            </a:r>
            <a:endParaRPr lang="en-IN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1170409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888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06017" y="635262"/>
            <a:ext cx="66185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800"/>
              </a:spcAft>
            </a:pPr>
            <a:r>
              <a:rPr lang="en-US" sz="2400" b="1" dirty="0">
                <a:solidFill>
                  <a:schemeClr val="bg1"/>
                </a:solidFill>
                <a:latin typeface="Montserrat" panose="00000500000000000000" pitchFamily="2" charset="0"/>
              </a:rPr>
              <a:t>BR </a:t>
            </a:r>
            <a:r>
              <a:rPr lang="en-US" sz="2400" b="1" dirty="0" smtClean="0">
                <a:solidFill>
                  <a:schemeClr val="bg1"/>
                </a:solidFill>
                <a:latin typeface="Montserrat" panose="00000500000000000000" pitchFamily="2" charset="0"/>
              </a:rPr>
              <a:t>2.7  </a:t>
            </a:r>
            <a:r>
              <a:rPr lang="en-US" dirty="0">
                <a:solidFill>
                  <a:schemeClr val="bg1"/>
                </a:solidFill>
                <a:latin typeface="Montserrat" panose="00000500000000000000" pitchFamily="2" charset="0"/>
              </a:rPr>
              <a:t>Vulnerability status</a:t>
            </a:r>
            <a:endParaRPr lang="en-IN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187122"/>
            <a:ext cx="9144000" cy="5140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933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06017" y="591721"/>
            <a:ext cx="66185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800"/>
              </a:spcAft>
            </a:pPr>
            <a:r>
              <a:rPr lang="en-US" sz="2400" b="1" dirty="0">
                <a:solidFill>
                  <a:schemeClr val="bg1"/>
                </a:solidFill>
                <a:latin typeface="Montserrat" panose="00000500000000000000" pitchFamily="2" charset="0"/>
              </a:rPr>
              <a:t>BR </a:t>
            </a:r>
            <a:r>
              <a:rPr lang="en-US" sz="2400" b="1" dirty="0" smtClean="0">
                <a:solidFill>
                  <a:schemeClr val="bg1"/>
                </a:solidFill>
                <a:latin typeface="Montserrat" panose="00000500000000000000" pitchFamily="2" charset="0"/>
              </a:rPr>
              <a:t>2.7  </a:t>
            </a:r>
            <a:r>
              <a:rPr lang="en-US" dirty="0">
                <a:solidFill>
                  <a:schemeClr val="bg1"/>
                </a:solidFill>
                <a:latin typeface="Montserrat" panose="00000500000000000000" pitchFamily="2" charset="0"/>
              </a:rPr>
              <a:t>Vulnerability status</a:t>
            </a:r>
            <a:endParaRPr lang="en-IN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1145334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145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06017" y="624376"/>
            <a:ext cx="66185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800"/>
              </a:spcAft>
            </a:pPr>
            <a:r>
              <a:rPr lang="en-US" sz="2400" b="1" dirty="0">
                <a:solidFill>
                  <a:schemeClr val="bg1"/>
                </a:solidFill>
                <a:latin typeface="Montserrat" panose="00000500000000000000" pitchFamily="2" charset="0"/>
              </a:rPr>
              <a:t>BR </a:t>
            </a:r>
            <a:r>
              <a:rPr lang="en-US" sz="2400" b="1" dirty="0" smtClean="0">
                <a:solidFill>
                  <a:schemeClr val="bg1"/>
                </a:solidFill>
                <a:latin typeface="Montserrat" panose="00000500000000000000" pitchFamily="2" charset="0"/>
              </a:rPr>
              <a:t>2.7  </a:t>
            </a:r>
            <a:r>
              <a:rPr lang="en-US" dirty="0">
                <a:solidFill>
                  <a:schemeClr val="bg1"/>
                </a:solidFill>
                <a:latin typeface="Montserrat" panose="00000500000000000000" pitchFamily="2" charset="0"/>
              </a:rPr>
              <a:t>Vulnerability status</a:t>
            </a:r>
            <a:endParaRPr lang="en-IN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1177992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139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06017" y="689692"/>
            <a:ext cx="66185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800"/>
              </a:spcAft>
            </a:pPr>
            <a:r>
              <a:rPr lang="en-US" sz="2400" b="1" dirty="0">
                <a:solidFill>
                  <a:schemeClr val="bg1"/>
                </a:solidFill>
                <a:latin typeface="Montserrat" panose="00000500000000000000" pitchFamily="2" charset="0"/>
              </a:rPr>
              <a:t>BR </a:t>
            </a:r>
            <a:r>
              <a:rPr lang="en-US" sz="2400" b="1" dirty="0" smtClean="0">
                <a:solidFill>
                  <a:schemeClr val="bg1"/>
                </a:solidFill>
                <a:latin typeface="Montserrat" panose="00000500000000000000" pitchFamily="2" charset="0"/>
              </a:rPr>
              <a:t>2.7  </a:t>
            </a:r>
            <a:r>
              <a:rPr lang="en-US" dirty="0">
                <a:solidFill>
                  <a:schemeClr val="bg1"/>
                </a:solidFill>
                <a:latin typeface="Montserrat" panose="00000500000000000000" pitchFamily="2" charset="0"/>
              </a:rPr>
              <a:t>Vulnerability status</a:t>
            </a:r>
            <a:endParaRPr lang="en-IN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1233971"/>
            <a:ext cx="9144000" cy="5143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668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68693" y="680362"/>
            <a:ext cx="663717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800"/>
              </a:spcAft>
            </a:pPr>
            <a:r>
              <a:rPr lang="en-US" sz="2400" b="1" dirty="0">
                <a:solidFill>
                  <a:schemeClr val="bg1"/>
                </a:solidFill>
                <a:latin typeface="Montserrat" panose="00000500000000000000" pitchFamily="2" charset="0"/>
              </a:rPr>
              <a:t>BR </a:t>
            </a:r>
            <a:r>
              <a:rPr lang="en-US" sz="2400" b="1" dirty="0" smtClean="0">
                <a:solidFill>
                  <a:schemeClr val="bg1"/>
                </a:solidFill>
                <a:latin typeface="Montserrat" panose="00000500000000000000" pitchFamily="2" charset="0"/>
              </a:rPr>
              <a:t>2.8  </a:t>
            </a:r>
            <a:r>
              <a:rPr lang="en-US" dirty="0">
                <a:solidFill>
                  <a:schemeClr val="bg1"/>
                </a:solidFill>
                <a:latin typeface="Montserrat" panose="00000500000000000000" pitchFamily="2" charset="0"/>
              </a:rPr>
              <a:t>Exit status</a:t>
            </a:r>
            <a:endParaRPr lang="en-IN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231878"/>
            <a:ext cx="9144000" cy="5140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07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68693" y="680362"/>
            <a:ext cx="663717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800"/>
              </a:spcAft>
            </a:pPr>
            <a:r>
              <a:rPr lang="en-US" sz="2400" b="1" dirty="0">
                <a:solidFill>
                  <a:schemeClr val="bg1"/>
                </a:solidFill>
                <a:latin typeface="Montserrat" panose="00000500000000000000" pitchFamily="2" charset="0"/>
              </a:rPr>
              <a:t>BR </a:t>
            </a:r>
            <a:r>
              <a:rPr lang="en-US" sz="2400" b="1" dirty="0" smtClean="0">
                <a:solidFill>
                  <a:schemeClr val="bg1"/>
                </a:solidFill>
                <a:latin typeface="Montserrat" panose="00000500000000000000" pitchFamily="2" charset="0"/>
              </a:rPr>
              <a:t>2.8  </a:t>
            </a:r>
            <a:r>
              <a:rPr lang="en-US" dirty="0">
                <a:solidFill>
                  <a:schemeClr val="bg1"/>
                </a:solidFill>
                <a:latin typeface="Montserrat" panose="00000500000000000000" pitchFamily="2" charset="0"/>
              </a:rPr>
              <a:t>Exit status</a:t>
            </a:r>
            <a:endParaRPr lang="en-IN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1207927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882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68693" y="680362"/>
            <a:ext cx="663717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800"/>
              </a:spcAft>
            </a:pPr>
            <a:r>
              <a:rPr lang="en-US" sz="2400" b="1" dirty="0">
                <a:solidFill>
                  <a:schemeClr val="bg1"/>
                </a:solidFill>
                <a:latin typeface="Montserrat" panose="00000500000000000000" pitchFamily="2" charset="0"/>
              </a:rPr>
              <a:t>BR </a:t>
            </a:r>
            <a:r>
              <a:rPr lang="en-US" sz="2400" b="1" dirty="0" smtClean="0">
                <a:solidFill>
                  <a:schemeClr val="bg1"/>
                </a:solidFill>
                <a:latin typeface="Montserrat" panose="00000500000000000000" pitchFamily="2" charset="0"/>
              </a:rPr>
              <a:t>2.8  </a:t>
            </a:r>
            <a:r>
              <a:rPr lang="en-US" dirty="0">
                <a:solidFill>
                  <a:schemeClr val="bg1"/>
                </a:solidFill>
                <a:latin typeface="Montserrat" panose="00000500000000000000" pitchFamily="2" charset="0"/>
              </a:rPr>
              <a:t>Exit status</a:t>
            </a:r>
            <a:endParaRPr lang="en-IN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1229695"/>
            <a:ext cx="9144000" cy="5143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547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68693" y="680362"/>
            <a:ext cx="663717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800"/>
              </a:spcAft>
            </a:pPr>
            <a:r>
              <a:rPr lang="en-US" sz="2400" b="1" dirty="0">
                <a:solidFill>
                  <a:schemeClr val="bg1"/>
                </a:solidFill>
                <a:latin typeface="Montserrat" panose="00000500000000000000" pitchFamily="2" charset="0"/>
              </a:rPr>
              <a:t>BR </a:t>
            </a:r>
            <a:r>
              <a:rPr lang="en-US" sz="2400" b="1" dirty="0" smtClean="0">
                <a:solidFill>
                  <a:schemeClr val="bg1"/>
                </a:solidFill>
                <a:latin typeface="Montserrat" panose="00000500000000000000" pitchFamily="2" charset="0"/>
              </a:rPr>
              <a:t>2.8  </a:t>
            </a:r>
            <a:r>
              <a:rPr lang="en-US" dirty="0">
                <a:solidFill>
                  <a:schemeClr val="bg1"/>
                </a:solidFill>
                <a:latin typeface="Montserrat" panose="00000500000000000000" pitchFamily="2" charset="0"/>
              </a:rPr>
              <a:t>Exit status</a:t>
            </a:r>
            <a:endParaRPr lang="en-IN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1230667"/>
            <a:ext cx="9144000" cy="5143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184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84718" y="577725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Aft>
                <a:spcPts val="800"/>
              </a:spcAft>
            </a:pPr>
            <a:r>
              <a:rPr lang="en-US" sz="2400" b="1" dirty="0">
                <a:solidFill>
                  <a:schemeClr val="bg1"/>
                </a:solidFill>
                <a:latin typeface="Montserrat" panose="00000500000000000000" pitchFamily="2" charset="0"/>
              </a:rPr>
              <a:t>BR </a:t>
            </a:r>
            <a:r>
              <a:rPr lang="en-US" sz="2400" b="1" dirty="0" smtClean="0">
                <a:solidFill>
                  <a:schemeClr val="bg1"/>
                </a:solidFill>
                <a:latin typeface="Montserrat" panose="00000500000000000000" pitchFamily="2" charset="0"/>
              </a:rPr>
              <a:t>3  </a:t>
            </a:r>
            <a:r>
              <a:rPr lang="en-US" dirty="0">
                <a:solidFill>
                  <a:schemeClr val="bg1"/>
                </a:solidFill>
                <a:latin typeface="Montserrat" panose="00000500000000000000" pitchFamily="2" charset="0"/>
              </a:rPr>
              <a:t>Easy navigation in data entry</a:t>
            </a:r>
            <a:endParaRPr lang="en-IN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1170857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247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7730AF76-E661-CD4F-9C0C-698409D1CB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2554877" y="1982954"/>
            <a:ext cx="7082246" cy="313955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22040" y="605717"/>
            <a:ext cx="668382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800"/>
              </a:spcAft>
            </a:pPr>
            <a:r>
              <a:rPr lang="en-US" sz="2400" b="1" dirty="0">
                <a:solidFill>
                  <a:schemeClr val="bg1"/>
                </a:solidFill>
                <a:latin typeface="Montserrat" panose="00000500000000000000" pitchFamily="2" charset="0"/>
              </a:rPr>
              <a:t>BR 1  </a:t>
            </a:r>
            <a:r>
              <a:rPr lang="en-US" dirty="0">
                <a:solidFill>
                  <a:schemeClr val="bg1"/>
                </a:solidFill>
                <a:latin typeface="Montserrat" panose="00000500000000000000" pitchFamily="2" charset="0"/>
              </a:rPr>
              <a:t>Separation of beneficiary name beneficiary names</a:t>
            </a:r>
            <a:endParaRPr lang="en-IN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4377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84718" y="577725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Aft>
                <a:spcPts val="800"/>
              </a:spcAft>
            </a:pPr>
            <a:r>
              <a:rPr lang="en-US" sz="2400" b="1" dirty="0">
                <a:solidFill>
                  <a:schemeClr val="bg1"/>
                </a:solidFill>
                <a:latin typeface="Montserrat" panose="00000500000000000000" pitchFamily="2" charset="0"/>
              </a:rPr>
              <a:t>BR </a:t>
            </a:r>
            <a:r>
              <a:rPr lang="en-US" sz="2400" b="1" dirty="0" smtClean="0">
                <a:solidFill>
                  <a:schemeClr val="bg1"/>
                </a:solidFill>
                <a:latin typeface="Montserrat" panose="00000500000000000000" pitchFamily="2" charset="0"/>
              </a:rPr>
              <a:t>4  </a:t>
            </a:r>
            <a:r>
              <a:rPr lang="en-US" dirty="0">
                <a:solidFill>
                  <a:schemeClr val="bg1"/>
                </a:solidFill>
                <a:latin typeface="Montserrat" panose="00000500000000000000" pitchFamily="2" charset="0"/>
              </a:rPr>
              <a:t>G</a:t>
            </a:r>
            <a:r>
              <a:rPr lang="en-US" dirty="0" smtClean="0">
                <a:solidFill>
                  <a:schemeClr val="bg1"/>
                </a:solidFill>
                <a:latin typeface="Montserrat" panose="00000500000000000000" pitchFamily="2" charset="0"/>
              </a:rPr>
              <a:t>rievance</a:t>
            </a:r>
            <a:endParaRPr lang="en-IN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113494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71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84718" y="577725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Aft>
                <a:spcPts val="800"/>
              </a:spcAft>
            </a:pPr>
            <a:r>
              <a:rPr lang="en-US" sz="2400" b="1" dirty="0" smtClean="0">
                <a:solidFill>
                  <a:schemeClr val="bg1"/>
                </a:solidFill>
                <a:latin typeface="Montserrat" panose="00000500000000000000" pitchFamily="2" charset="0"/>
              </a:rPr>
              <a:t>BR 4.1  </a:t>
            </a:r>
            <a:r>
              <a:rPr lang="en-US" dirty="0">
                <a:solidFill>
                  <a:schemeClr val="bg1"/>
                </a:solidFill>
                <a:latin typeface="Montserrat" panose="00000500000000000000" pitchFamily="2" charset="0"/>
              </a:rPr>
              <a:t>Assign grievance to specific user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1155438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690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84718" y="577725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Aft>
                <a:spcPts val="800"/>
              </a:spcAft>
            </a:pPr>
            <a:r>
              <a:rPr lang="en-US" sz="2400" b="1" dirty="0" smtClean="0">
                <a:solidFill>
                  <a:schemeClr val="bg1"/>
                </a:solidFill>
                <a:latin typeface="Montserrat" panose="00000500000000000000" pitchFamily="2" charset="0"/>
              </a:rPr>
              <a:t>BR 4.1  </a:t>
            </a:r>
            <a:r>
              <a:rPr lang="en-US" dirty="0">
                <a:solidFill>
                  <a:schemeClr val="bg1"/>
                </a:solidFill>
                <a:latin typeface="Montserrat" panose="00000500000000000000" pitchFamily="2" charset="0"/>
              </a:rPr>
              <a:t>Assign grievance to specific user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1190818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347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84718" y="577725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Aft>
                <a:spcPts val="800"/>
              </a:spcAft>
            </a:pPr>
            <a:r>
              <a:rPr lang="en-US" sz="2400" b="1" dirty="0" smtClean="0">
                <a:solidFill>
                  <a:schemeClr val="bg1"/>
                </a:solidFill>
                <a:latin typeface="Montserrat" panose="00000500000000000000" pitchFamily="2" charset="0"/>
              </a:rPr>
              <a:t>BR 4.1  </a:t>
            </a:r>
            <a:r>
              <a:rPr lang="en-US" dirty="0">
                <a:solidFill>
                  <a:schemeClr val="bg1"/>
                </a:solidFill>
                <a:latin typeface="Montserrat" panose="00000500000000000000" pitchFamily="2" charset="0"/>
              </a:rPr>
              <a:t>Assign grievance to specific </a:t>
            </a:r>
            <a:r>
              <a:rPr lang="en-US" dirty="0" smtClean="0">
                <a:solidFill>
                  <a:schemeClr val="bg1"/>
                </a:solidFill>
                <a:latin typeface="Montserrat" panose="00000500000000000000" pitchFamily="2" charset="0"/>
              </a:rPr>
              <a:t>user</a:t>
            </a:r>
            <a:endParaRPr lang="en-US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1141249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039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84718" y="577725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Aft>
                <a:spcPts val="800"/>
              </a:spcAft>
            </a:pPr>
            <a:r>
              <a:rPr lang="en-US" sz="2400" b="1" dirty="0" smtClean="0">
                <a:solidFill>
                  <a:schemeClr val="bg1"/>
                </a:solidFill>
                <a:latin typeface="Montserrat" panose="00000500000000000000" pitchFamily="2" charset="0"/>
              </a:rPr>
              <a:t>BR 4.1  </a:t>
            </a:r>
            <a:r>
              <a:rPr lang="en-US" dirty="0">
                <a:solidFill>
                  <a:schemeClr val="bg1"/>
                </a:solidFill>
                <a:latin typeface="Montserrat" panose="00000500000000000000" pitchFamily="2" charset="0"/>
              </a:rPr>
              <a:t>Assign grievance to specific </a:t>
            </a:r>
            <a:r>
              <a:rPr lang="en-US" dirty="0" smtClean="0">
                <a:solidFill>
                  <a:schemeClr val="bg1"/>
                </a:solidFill>
                <a:latin typeface="Montserrat" panose="00000500000000000000" pitchFamily="2" charset="0"/>
              </a:rPr>
              <a:t>user</a:t>
            </a:r>
            <a:endParaRPr lang="en-US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1158936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884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84718" y="577725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Aft>
                <a:spcPts val="800"/>
              </a:spcAft>
            </a:pPr>
            <a:r>
              <a:rPr lang="en-US" sz="2400" b="1" dirty="0">
                <a:solidFill>
                  <a:schemeClr val="bg1"/>
                </a:solidFill>
                <a:latin typeface="Montserrat" panose="00000500000000000000" pitchFamily="2" charset="0"/>
              </a:rPr>
              <a:t>BR </a:t>
            </a:r>
            <a:r>
              <a:rPr lang="en-US" sz="2400" b="1" dirty="0" smtClean="0">
                <a:solidFill>
                  <a:schemeClr val="bg1"/>
                </a:solidFill>
                <a:latin typeface="Montserrat" panose="00000500000000000000" pitchFamily="2" charset="0"/>
              </a:rPr>
              <a:t>4.2  </a:t>
            </a:r>
            <a:r>
              <a:rPr lang="en-US" dirty="0">
                <a:solidFill>
                  <a:schemeClr val="bg1"/>
                </a:solidFill>
                <a:latin typeface="Montserrat" panose="00000500000000000000" pitchFamily="2" charset="0"/>
              </a:rPr>
              <a:t>Quick access to open grievance</a:t>
            </a:r>
            <a:endParaRPr lang="en-IN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1137362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001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84718" y="577725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Aft>
                <a:spcPts val="800"/>
              </a:spcAft>
            </a:pPr>
            <a:r>
              <a:rPr lang="en-US" sz="2400" b="1" dirty="0">
                <a:solidFill>
                  <a:schemeClr val="bg1"/>
                </a:solidFill>
                <a:latin typeface="Montserrat" panose="00000500000000000000" pitchFamily="2" charset="0"/>
              </a:rPr>
              <a:t>BR 5</a:t>
            </a:r>
            <a:r>
              <a:rPr lang="en-US" sz="2400" b="1" dirty="0" smtClean="0">
                <a:solidFill>
                  <a:schemeClr val="bg1"/>
                </a:solidFill>
                <a:latin typeface="Montserrat" panose="00000500000000000000" pitchFamily="2" charset="0"/>
              </a:rPr>
              <a:t>  </a:t>
            </a:r>
            <a:r>
              <a:rPr lang="en-US" dirty="0">
                <a:solidFill>
                  <a:schemeClr val="bg1"/>
                </a:solidFill>
                <a:latin typeface="Montserrat" panose="00000500000000000000" pitchFamily="2" charset="0"/>
              </a:rPr>
              <a:t>Creation of email alerts</a:t>
            </a:r>
            <a:endParaRPr lang="en-IN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9DE3AE-7B76-D006-986B-E174326C26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160041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841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84718" y="577725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Aft>
                <a:spcPts val="800"/>
              </a:spcAft>
            </a:pPr>
            <a:r>
              <a:rPr lang="en-US" sz="2400" b="1" dirty="0">
                <a:solidFill>
                  <a:schemeClr val="bg1"/>
                </a:solidFill>
                <a:latin typeface="Montserrat" panose="00000500000000000000" pitchFamily="2" charset="0"/>
              </a:rPr>
              <a:t>BR </a:t>
            </a:r>
            <a:r>
              <a:rPr lang="en-US" sz="2400" b="1" dirty="0" smtClean="0">
                <a:solidFill>
                  <a:schemeClr val="bg1"/>
                </a:solidFill>
                <a:latin typeface="Montserrat" panose="00000500000000000000" pitchFamily="2" charset="0"/>
              </a:rPr>
              <a:t>6  </a:t>
            </a:r>
            <a:r>
              <a:rPr lang="en-US" dirty="0">
                <a:solidFill>
                  <a:schemeClr val="bg1"/>
                </a:solidFill>
                <a:latin typeface="Montserrat" panose="00000500000000000000" pitchFamily="2" charset="0"/>
              </a:rPr>
              <a:t>Generation of reports and statistics</a:t>
            </a:r>
            <a:endParaRPr lang="en-IN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133900"/>
            <a:ext cx="9144000" cy="5140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023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8F57253-60FC-5F6A-BA16-C535807508EC}"/>
              </a:ext>
            </a:extLst>
          </p:cNvPr>
          <p:cNvSpPr txBox="1"/>
          <p:nvPr/>
        </p:nvSpPr>
        <p:spPr>
          <a:xfrm>
            <a:off x="460717" y="267556"/>
            <a:ext cx="6098344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Requirement</a:t>
            </a:r>
            <a:endParaRPr lang="en-IN" sz="3200" dirty="0">
              <a:solidFill>
                <a:schemeClr val="bg1"/>
              </a:solidFill>
              <a:effectLst/>
              <a:latin typeface="Montserrat" panose="00000500000000000000" pitchFamily="2" charset="0"/>
              <a:ea typeface="Calibri" panose="020F0502020204030204" pitchFamily="34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Montserrat" panose="00000500000000000000" pitchFamily="2" charset="0"/>
                <a:ea typeface="Calibri" panose="020F0502020204030204" pitchFamily="34" charset="0"/>
              </a:rPr>
              <a:t>Admin</a:t>
            </a:r>
          </a:p>
          <a:p>
            <a:r>
              <a:rPr lang="en-US" sz="2400" dirty="0">
                <a:solidFill>
                  <a:schemeClr val="bg1"/>
                </a:solidFill>
                <a:latin typeface="Montserrat" panose="00000500000000000000" pitchFamily="2" charset="0"/>
              </a:rPr>
              <a:t>Cohort</a:t>
            </a:r>
            <a:endParaRPr lang="en-IN" sz="2400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233611-C716-07B0-4742-D244F1896922}"/>
              </a:ext>
            </a:extLst>
          </p:cNvPr>
          <p:cNvSpPr txBox="1"/>
          <p:nvPr/>
        </p:nvSpPr>
        <p:spPr>
          <a:xfrm>
            <a:off x="460717" y="1913329"/>
            <a:ext cx="11145129" cy="2369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en-US" sz="1600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Cash transfer (Tagging of profiles to CT amounts)</a:t>
            </a:r>
            <a:endParaRPr lang="en-IN" sz="1600" dirty="0">
              <a:solidFill>
                <a:schemeClr val="bg1"/>
              </a:solidFill>
              <a:effectLst/>
              <a:latin typeface="Montserrat" panose="00000500000000000000" pitchFamily="2" charset="0"/>
              <a:ea typeface="Calibri" panose="020F0502020204030204" pitchFamily="34" charset="0"/>
            </a:endParaRPr>
          </a:p>
          <a:p>
            <a:pPr marL="342900" lvl="0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n-GB" sz="1600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The changes in the cash transfer amount to a beneficiary could be based on the “Transition to Secondary school” status other than originally discussed (year three for all ISG). We note that not all ISG transition in year 3 and that there are some OOSG who go back to school and transition to secondary school.</a:t>
            </a:r>
            <a:endParaRPr lang="en-IN" sz="1600" dirty="0">
              <a:solidFill>
                <a:schemeClr val="bg1"/>
              </a:solidFill>
              <a:effectLst/>
              <a:latin typeface="Montserrat" panose="00000500000000000000" pitchFamily="2" charset="0"/>
              <a:ea typeface="Calibri" panose="020F0502020204030204" pitchFamily="34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GB" sz="1600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Identify the number of payment cycles of beneficiary</a:t>
            </a:r>
            <a:endParaRPr lang="en-IN" sz="1600" dirty="0">
              <a:solidFill>
                <a:schemeClr val="bg1"/>
              </a:solidFill>
              <a:effectLst/>
              <a:latin typeface="Montserrat" panose="00000500000000000000" pitchFamily="2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8634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A94E39F-02A9-1B42-C936-1C6874475BA7}"/>
              </a:ext>
            </a:extLst>
          </p:cNvPr>
          <p:cNvSpPr txBox="1"/>
          <p:nvPr/>
        </p:nvSpPr>
        <p:spPr>
          <a:xfrm>
            <a:off x="362242" y="267556"/>
            <a:ext cx="609834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Requirement</a:t>
            </a:r>
          </a:p>
          <a:p>
            <a:r>
              <a:rPr lang="en-US" sz="2400" dirty="0">
                <a:solidFill>
                  <a:schemeClr val="bg1"/>
                </a:solidFill>
                <a:latin typeface="Montserrat" panose="00000500000000000000" pitchFamily="2" charset="0"/>
                <a:ea typeface="Calibri" panose="020F0502020204030204" pitchFamily="34" charset="0"/>
              </a:rPr>
              <a:t>Master Lists</a:t>
            </a:r>
            <a:endParaRPr lang="en-IN" sz="2400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04159B-A9A6-FB72-61CE-4BF7EEA97F04}"/>
              </a:ext>
            </a:extLst>
          </p:cNvPr>
          <p:cNvSpPr txBox="1"/>
          <p:nvPr/>
        </p:nvSpPr>
        <p:spPr>
          <a:xfrm>
            <a:off x="362241" y="1639407"/>
            <a:ext cx="11384281" cy="1897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n-GB" sz="1600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Cambria" panose="02040503050406030204" pitchFamily="18" charset="0"/>
                <a:cs typeface="Times New Roman" panose="02020603050405020304" pitchFamily="18" charset="0"/>
              </a:rPr>
              <a:t>OOSG undertaking skilling (Digital, Life skills, Foundational literacy and numeracy skills and I-Upshift, Bakery and cookery, Fashion and design, Leather designing, Electronics, Plumbing, Carpentry). Capture completion of training whether YES or NO and comment completion of training whether YES or NO and comment</a:t>
            </a:r>
            <a:endParaRPr lang="en-IN" sz="1600" dirty="0">
              <a:solidFill>
                <a:schemeClr val="bg1"/>
              </a:solidFill>
              <a:effectLst/>
              <a:latin typeface="Montserrat" panose="00000500000000000000" pitchFamily="2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GB" sz="1600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Cambria" panose="02040503050406030204" pitchFamily="18" charset="0"/>
                <a:cs typeface="Times New Roman" panose="02020603050405020304" pitchFamily="18" charset="0"/>
              </a:rPr>
              <a:t>OOSG doing business and to specify the kind of business by comment</a:t>
            </a:r>
            <a:endParaRPr lang="en-IN" sz="1600" dirty="0">
              <a:solidFill>
                <a:schemeClr val="bg1"/>
              </a:solidFill>
              <a:effectLst/>
              <a:latin typeface="Montserrat" panose="00000500000000000000" pitchFamily="2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589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1216868"/>
            <a:ext cx="9144000" cy="514350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22040" y="605717"/>
            <a:ext cx="668382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800"/>
              </a:spcAft>
            </a:pPr>
            <a:r>
              <a:rPr lang="en-US" sz="2400" b="1" dirty="0">
                <a:solidFill>
                  <a:schemeClr val="bg1"/>
                </a:solidFill>
                <a:latin typeface="Montserrat" panose="00000500000000000000" pitchFamily="2" charset="0"/>
              </a:rPr>
              <a:t>BR 1  </a:t>
            </a:r>
            <a:r>
              <a:rPr lang="en-US" dirty="0">
                <a:solidFill>
                  <a:schemeClr val="bg1"/>
                </a:solidFill>
                <a:latin typeface="Montserrat" panose="00000500000000000000" pitchFamily="2" charset="0"/>
              </a:rPr>
              <a:t>Separation of beneficiary name beneficiary names</a:t>
            </a:r>
            <a:endParaRPr lang="en-IN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9948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8" name="Google Shape;628;p77"/>
          <p:cNvPicPr preferRelativeResize="0"/>
          <p:nvPr/>
        </p:nvPicPr>
        <p:blipFill rotWithShape="1">
          <a:blip r:embed="rId3">
            <a:alphaModFix/>
          </a:blip>
          <a:srcRect t="7961" b="7595"/>
          <a:stretch/>
        </p:blipFill>
        <p:spPr>
          <a:xfrm>
            <a:off x="-38099" y="-12700"/>
            <a:ext cx="12204700" cy="6870700"/>
          </a:xfrm>
          <a:prstGeom prst="rect">
            <a:avLst/>
          </a:prstGeom>
          <a:noFill/>
          <a:ln>
            <a:noFill/>
          </a:ln>
        </p:spPr>
      </p:pic>
      <p:sp>
        <p:nvSpPr>
          <p:cNvPr id="629" name="Google Shape;629;p77"/>
          <p:cNvSpPr/>
          <p:nvPr/>
        </p:nvSpPr>
        <p:spPr>
          <a:xfrm>
            <a:off x="-38099" y="0"/>
            <a:ext cx="12230099" cy="6860892"/>
          </a:xfrm>
          <a:prstGeom prst="rect">
            <a:avLst/>
          </a:prstGeom>
          <a:gradFill>
            <a:gsLst>
              <a:gs pos="0">
                <a:srgbClr val="000000">
                  <a:alpha val="85882"/>
                </a:srgbClr>
              </a:gs>
              <a:gs pos="72000">
                <a:srgbClr val="000000">
                  <a:alpha val="85882"/>
                </a:srgbClr>
              </a:gs>
              <a:gs pos="100000">
                <a:srgbClr val="411341">
                  <a:alpha val="97647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30" name="Google Shape;630;p77"/>
          <p:cNvPicPr preferRelativeResize="0"/>
          <p:nvPr/>
        </p:nvPicPr>
        <p:blipFill rotWithShape="1">
          <a:blip r:embed="rId4">
            <a:alphaModFix/>
          </a:blip>
          <a:srcRect r="60729"/>
          <a:stretch/>
        </p:blipFill>
        <p:spPr>
          <a:xfrm>
            <a:off x="-38099" y="-21412"/>
            <a:ext cx="4803443" cy="6879412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  <p:pic>
        <p:nvPicPr>
          <p:cNvPr id="631" name="Google Shape;631;p7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113118" y="2512512"/>
            <a:ext cx="6568512" cy="15391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6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500"/>
                                        <p:tgtEl>
                                          <p:spTgt spid="6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22040" y="605717"/>
            <a:ext cx="668382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800"/>
              </a:spcAft>
            </a:pPr>
            <a:r>
              <a:rPr lang="en-US" sz="2400" b="1" dirty="0">
                <a:solidFill>
                  <a:schemeClr val="bg1"/>
                </a:solidFill>
                <a:latin typeface="Montserrat" panose="00000500000000000000" pitchFamily="2" charset="0"/>
              </a:rPr>
              <a:t>BR </a:t>
            </a:r>
            <a:r>
              <a:rPr lang="en-US" sz="2400" b="1" dirty="0" smtClean="0">
                <a:solidFill>
                  <a:schemeClr val="bg1"/>
                </a:solidFill>
                <a:latin typeface="Montserrat" panose="00000500000000000000" pitchFamily="2" charset="0"/>
              </a:rPr>
              <a:t>2.1  </a:t>
            </a:r>
            <a:r>
              <a:rPr lang="en-US" dirty="0">
                <a:solidFill>
                  <a:schemeClr val="bg1"/>
                </a:solidFill>
                <a:latin typeface="Montserrat" panose="00000500000000000000" pitchFamily="2" charset="0"/>
              </a:rPr>
              <a:t>Unique beneficiary Identity </a:t>
            </a:r>
            <a:endParaRPr lang="en-IN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194867"/>
            <a:ext cx="9144000" cy="5140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374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94049" y="596196"/>
            <a:ext cx="66185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800"/>
              </a:spcAft>
            </a:pPr>
            <a:r>
              <a:rPr lang="en-US" sz="2400" b="1" dirty="0">
                <a:solidFill>
                  <a:schemeClr val="bg1"/>
                </a:solidFill>
                <a:latin typeface="Montserrat" panose="00000500000000000000" pitchFamily="2" charset="0"/>
              </a:rPr>
              <a:t>BR </a:t>
            </a:r>
            <a:r>
              <a:rPr lang="en-US" sz="2400" b="1" dirty="0" smtClean="0">
                <a:solidFill>
                  <a:schemeClr val="bg1"/>
                </a:solidFill>
                <a:latin typeface="Montserrat" panose="00000500000000000000" pitchFamily="2" charset="0"/>
              </a:rPr>
              <a:t>2.2  </a:t>
            </a:r>
            <a:r>
              <a:rPr lang="en-US" dirty="0">
                <a:solidFill>
                  <a:schemeClr val="bg1"/>
                </a:solidFill>
                <a:latin typeface="Montserrat" panose="00000500000000000000" pitchFamily="2" charset="0"/>
              </a:rPr>
              <a:t>Register beneficiary in NSR</a:t>
            </a:r>
            <a:endParaRPr lang="en-IN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194867"/>
            <a:ext cx="9144000" cy="5140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035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56726" y="594446"/>
            <a:ext cx="660918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800"/>
              </a:spcAft>
            </a:pPr>
            <a:r>
              <a:rPr lang="en-US" sz="2400" b="1" dirty="0">
                <a:solidFill>
                  <a:schemeClr val="bg1"/>
                </a:solidFill>
                <a:latin typeface="Montserrat" panose="00000500000000000000" pitchFamily="2" charset="0"/>
              </a:rPr>
              <a:t>BR </a:t>
            </a:r>
            <a:r>
              <a:rPr lang="en-US" sz="2400" b="1" dirty="0" smtClean="0">
                <a:solidFill>
                  <a:schemeClr val="bg1"/>
                </a:solidFill>
                <a:latin typeface="Montserrat" panose="00000500000000000000" pitchFamily="2" charset="0"/>
              </a:rPr>
              <a:t>2.3  </a:t>
            </a:r>
            <a:r>
              <a:rPr lang="en-US" dirty="0">
                <a:solidFill>
                  <a:schemeClr val="bg1"/>
                </a:solidFill>
                <a:latin typeface="Montserrat" panose="00000500000000000000" pitchFamily="2" charset="0"/>
              </a:rPr>
              <a:t>School status and back to school</a:t>
            </a:r>
            <a:endParaRPr lang="en-IN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190370"/>
            <a:ext cx="9144000" cy="5140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874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56726" y="594446"/>
            <a:ext cx="660918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800"/>
              </a:spcAft>
            </a:pPr>
            <a:r>
              <a:rPr lang="en-US" sz="2400" b="1" dirty="0">
                <a:solidFill>
                  <a:schemeClr val="bg1"/>
                </a:solidFill>
                <a:latin typeface="Montserrat" panose="00000500000000000000" pitchFamily="2" charset="0"/>
              </a:rPr>
              <a:t>BR </a:t>
            </a:r>
            <a:r>
              <a:rPr lang="en-US" sz="2400" b="1" dirty="0" smtClean="0">
                <a:solidFill>
                  <a:schemeClr val="bg1"/>
                </a:solidFill>
                <a:latin typeface="Montserrat" panose="00000500000000000000" pitchFamily="2" charset="0"/>
              </a:rPr>
              <a:t>2.3  </a:t>
            </a:r>
            <a:r>
              <a:rPr lang="en-US" dirty="0">
                <a:solidFill>
                  <a:schemeClr val="bg1"/>
                </a:solidFill>
                <a:latin typeface="Montserrat" panose="00000500000000000000" pitchFamily="2" charset="0"/>
              </a:rPr>
              <a:t>School status and back to school</a:t>
            </a:r>
            <a:endParaRPr lang="en-IN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6226" y="1140086"/>
            <a:ext cx="9226241" cy="5189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733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56726" y="594446"/>
            <a:ext cx="660918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800"/>
              </a:spcAft>
            </a:pPr>
            <a:r>
              <a:rPr lang="en-US" sz="2400" b="1" dirty="0">
                <a:solidFill>
                  <a:schemeClr val="bg1"/>
                </a:solidFill>
                <a:latin typeface="Montserrat" panose="00000500000000000000" pitchFamily="2" charset="0"/>
              </a:rPr>
              <a:t>BR </a:t>
            </a:r>
            <a:r>
              <a:rPr lang="en-US" sz="2400" b="1" dirty="0" smtClean="0">
                <a:solidFill>
                  <a:schemeClr val="bg1"/>
                </a:solidFill>
                <a:latin typeface="Montserrat" panose="00000500000000000000" pitchFamily="2" charset="0"/>
              </a:rPr>
              <a:t>2.3  </a:t>
            </a:r>
            <a:r>
              <a:rPr lang="en-US" dirty="0">
                <a:solidFill>
                  <a:schemeClr val="bg1"/>
                </a:solidFill>
                <a:latin typeface="Montserrat" panose="00000500000000000000" pitchFamily="2" charset="0"/>
              </a:rPr>
              <a:t>School status and back to school</a:t>
            </a:r>
            <a:endParaRPr lang="en-IN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1197427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451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1971</TotalTime>
  <Words>476</Words>
  <Application>Microsoft Office PowerPoint</Application>
  <PresentationFormat>Widescreen</PresentationFormat>
  <Paragraphs>113</Paragraphs>
  <Slides>40</Slides>
  <Notes>40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8" baseType="lpstr">
      <vt:lpstr>Arial</vt:lpstr>
      <vt:lpstr>Calibri</vt:lpstr>
      <vt:lpstr>Calibri Light</vt:lpstr>
      <vt:lpstr>Cambria</vt:lpstr>
      <vt:lpstr>Montserrat</vt:lpstr>
      <vt:lpstr>Symbol</vt:lpstr>
      <vt:lpstr>Times New Roman</vt:lpstr>
      <vt:lpstr>Office Theme</vt:lpstr>
      <vt:lpstr>GEG MIS Expansion  to include  EmpowerU, PROSPECTS and G4DU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GEG MIS Expansion  to include  EmpowerU, PROSPECTS and G4DU</dc:title>
  <dc:creator>Swati Singh</dc:creator>
  <cp:lastModifiedBy>Pranjal</cp:lastModifiedBy>
  <cp:revision>76</cp:revision>
  <dcterms:created xsi:type="dcterms:W3CDTF">2024-05-06T11:31:18Z</dcterms:created>
  <dcterms:modified xsi:type="dcterms:W3CDTF">2024-08-09T13:37:51Z</dcterms:modified>
</cp:coreProperties>
</file>